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0" r:id="rId2"/>
    <p:sldId id="27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000099"/>
    <a:srgbClr val="00FFFF"/>
    <a:srgbClr val="FF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07" autoAdjust="0"/>
  </p:normalViewPr>
  <p:slideViewPr>
    <p:cSldViewPr snapToGrid="0">
      <p:cViewPr varScale="1">
        <p:scale>
          <a:sx n="77" d="100"/>
          <a:sy n="77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E15D6578-0281-4C8A-9F1E-677F6D092F6C}" type="datetimeFigureOut">
              <a:rPr lang="en-IN"/>
              <a:pPr>
                <a:defRPr/>
              </a:pPr>
              <a:t>20-03-2022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 smtClean="0">
                <a:cs typeface="+mn-cs"/>
              </a:defRPr>
            </a:lvl1pPr>
          </a:lstStyle>
          <a:p>
            <a:pPr>
              <a:defRPr/>
            </a:pPr>
            <a:fld id="{34B3BFB2-CC73-41BC-9364-CD33FF3407F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66788"/>
            <a:fld id="{DDA27DB6-EF6F-4AB5-9445-B75BCC542B67}" type="slidenum">
              <a:rPr lang="en-US" altLang="en-US" sz="1300">
                <a:solidFill>
                  <a:srgbClr val="000000"/>
                </a:solidFill>
                <a:latin typeface="Arial" charset="0"/>
              </a:rPr>
              <a:pPr defTabSz="966788"/>
              <a:t>1</a:t>
            </a:fld>
            <a:endParaRPr lang="en-US" altLang="en-US" sz="13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>
              <a:latin typeface="Arial" charset="0"/>
            </a:endParaRPr>
          </a:p>
        </p:txBody>
      </p:sp>
      <p:sp>
        <p:nvSpPr>
          <p:cNvPr id="9221" name="Date Placeholder 1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EEFB55D2-AD3E-4A4C-9C24-22D736F4EC6F}" type="datetime1">
              <a:rPr lang="en-US"/>
              <a:pPr/>
              <a:t>3/20/2022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858838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-6350" y="6751638"/>
            <a:ext cx="915035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382000" y="6611938"/>
            <a:ext cx="762000" cy="1984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6446E2C3-A5D4-4E8F-B57A-C669B012D050}" type="slidenum">
              <a:rPr lang="en-US" altLang="en-US" smtClean="0"/>
              <a:pPr algn="r"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3" descr="C:\Users\puyam-z210\Desktop\Untitled-2.png"/>
          <p:cNvPicPr>
            <a:picLocks noChangeAspect="1" noChangeArrowheads="1"/>
          </p:cNvPicPr>
          <p:nvPr userDrawn="1"/>
        </p:nvPicPr>
        <p:blipFill>
          <a:blip r:embed="rId2" cstate="print"/>
          <a:srcRect l="71887" t="-1149"/>
          <a:stretch>
            <a:fillRect/>
          </a:stretch>
        </p:blipFill>
        <p:spPr bwMode="auto">
          <a:xfrm>
            <a:off x="8591550" y="6362700"/>
            <a:ext cx="4556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6619875"/>
            <a:ext cx="918845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  <a:cs typeface="+mn-cs"/>
              </a:rPr>
              <a:t>Seventh WMO International Workshop on Monsoon (IWM-7), 22-26 March, 2022, IMD, </a:t>
            </a:r>
            <a:r>
              <a:rPr lang="en-US" sz="1200" b="1" dirty="0" err="1">
                <a:solidFill>
                  <a:schemeClr val="bg1"/>
                </a:solidFill>
                <a:cs typeface="+mn-cs"/>
              </a:rPr>
              <a:t>MoES</a:t>
            </a:r>
            <a:r>
              <a:rPr lang="en-US" sz="1200" b="1" dirty="0">
                <a:solidFill>
                  <a:schemeClr val="bg1"/>
                </a:solidFill>
                <a:cs typeface="+mn-cs"/>
              </a:rPr>
              <a:t>, New Delhi, India</a:t>
            </a:r>
            <a:endParaRPr lang="en-IN" altLang="en-US" sz="1100" b="1" dirty="0">
              <a:solidFill>
                <a:schemeClr val="bg1"/>
              </a:solidFill>
              <a:latin typeface="Baskerville Old Face" pitchFamily="18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5999" y="257175"/>
            <a:ext cx="4905375" cy="554587"/>
          </a:xfrm>
        </p:spPr>
        <p:txBody>
          <a:bodyPr/>
          <a:lstStyle>
            <a:lvl1pPr algn="ctr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80653" y="1173984"/>
            <a:ext cx="8768137" cy="519169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-6350" y="6751638"/>
            <a:ext cx="915035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puyam-z210\Desktop\Untitled-2.png"/>
          <p:cNvPicPr>
            <a:picLocks noChangeAspect="1" noChangeArrowheads="1"/>
          </p:cNvPicPr>
          <p:nvPr userDrawn="1"/>
        </p:nvPicPr>
        <p:blipFill>
          <a:blip r:embed="rId2" cstate="print"/>
          <a:srcRect l="71887" t="-1149"/>
          <a:stretch>
            <a:fillRect/>
          </a:stretch>
        </p:blipFill>
        <p:spPr bwMode="auto">
          <a:xfrm>
            <a:off x="8591550" y="6362700"/>
            <a:ext cx="4556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638" y="6280150"/>
            <a:ext cx="9067801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116999" y="0"/>
            <a:ext cx="7042080" cy="554587"/>
          </a:xfrm>
        </p:spPr>
        <p:txBody>
          <a:bodyPr/>
          <a:lstStyle>
            <a:lvl1pPr algn="ctr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180653" y="1173984"/>
            <a:ext cx="8768137" cy="519169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990600"/>
            <a:ext cx="9144000" cy="0"/>
          </a:xfrm>
          <a:prstGeom prst="line">
            <a:avLst/>
          </a:pr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-6350" y="6751638"/>
            <a:ext cx="915035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puyam-z210\Desktop\Untitled-2.png"/>
          <p:cNvPicPr>
            <a:picLocks noChangeAspect="1" noChangeArrowheads="1"/>
          </p:cNvPicPr>
          <p:nvPr userDrawn="1"/>
        </p:nvPicPr>
        <p:blipFill>
          <a:blip r:embed="rId2" cstate="print"/>
          <a:srcRect l="71887" t="-1149"/>
          <a:stretch>
            <a:fillRect/>
          </a:stretch>
        </p:blipFill>
        <p:spPr bwMode="auto">
          <a:xfrm>
            <a:off x="8591550" y="6362700"/>
            <a:ext cx="455613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Image result for ISRS 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" y="38100"/>
            <a:ext cx="4238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-50800" y="6648450"/>
            <a:ext cx="1893888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IN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Indian Society of </a:t>
            </a:r>
            <a:r>
              <a:rPr lang="en-IN" sz="1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Geomatics</a:t>
            </a:r>
            <a:endParaRPr lang="en-IN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934200" y="6643688"/>
            <a:ext cx="2244725" cy="246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IN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Indian Society of Remote Sensing</a:t>
            </a:r>
          </a:p>
        </p:txBody>
      </p:sp>
      <p:pic>
        <p:nvPicPr>
          <p:cNvPr id="10" name="Picture 4" descr="Image result for Indian society of geomatics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59813" y="57150"/>
            <a:ext cx="436562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334125"/>
            <a:ext cx="420688" cy="30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182836" y="0"/>
            <a:ext cx="7042080" cy="554587"/>
          </a:xfrm>
        </p:spPr>
        <p:txBody>
          <a:bodyPr/>
          <a:lstStyle>
            <a:lvl1pPr algn="ctr">
              <a:defRPr sz="32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22" name="Content Placeholder 3"/>
          <p:cNvSpPr>
            <a:spLocks noGrp="1"/>
          </p:cNvSpPr>
          <p:nvPr>
            <p:ph sz="half" idx="2"/>
          </p:nvPr>
        </p:nvSpPr>
        <p:spPr>
          <a:xfrm>
            <a:off x="180653" y="1173984"/>
            <a:ext cx="8768137" cy="5191690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 bwMode="auto">
          <a:xfrm rot="10800000" flipH="1">
            <a:off x="0" y="1535113"/>
            <a:ext cx="9144000" cy="1587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 userDrawn="1"/>
        </p:nvCxnSpPr>
        <p:spPr>
          <a:xfrm>
            <a:off x="-9525" y="6742113"/>
            <a:ext cx="9150350" cy="0"/>
          </a:xfrm>
          <a:prstGeom prst="line">
            <a:avLst/>
          </a:prstGeom>
          <a:ln w="2222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095750" y="6596063"/>
            <a:ext cx="762000" cy="1984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bg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fld id="{C04AA7ED-3F2B-4117-B092-5E544FA444FB}" type="slidenum">
              <a:rPr lang="en-US" altLang="en-US" smtClean="0"/>
              <a:pPr algn="r"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6350"/>
            <a:ext cx="9140825" cy="150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9810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93964" y="1857364"/>
            <a:ext cx="8950036" cy="1412309"/>
          </a:xfrm>
        </p:spPr>
        <p:txBody>
          <a:bodyPr/>
          <a:lstStyle>
            <a:lvl1pPr>
              <a:defRPr sz="4000">
                <a:solidFill>
                  <a:schemeClr val="accent5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289811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89887"/>
            <a:ext cx="8146473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 baseline="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IN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I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 smtClean="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CF0D91C3-51DD-42F3-AD4B-74314BD61823}" type="datetime1">
              <a:rPr lang="en-US"/>
              <a:pPr>
                <a:defRPr/>
              </a:pPr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 dirty="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prstClr val="black">
                    <a:tint val="75000"/>
                  </a:prstClr>
                </a:solidFill>
                <a:cs typeface="+mn-cs"/>
              </a:defRPr>
            </a:lvl1pPr>
          </a:lstStyle>
          <a:p>
            <a:pPr>
              <a:defRPr/>
            </a:pPr>
            <a:fld id="{69B13DDF-2FBB-47AD-9519-D093FFF3B8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/>
          <p:cNvPicPr/>
          <p:nvPr/>
        </p:nvPicPr>
        <p:blipFill>
          <a:blip r:embed="rId3" cstate="print"/>
          <a:srcRect t="21544" r="7719" b="34508"/>
          <a:stretch>
            <a:fillRect/>
          </a:stretch>
        </p:blipFill>
        <p:spPr>
          <a:xfrm>
            <a:off x="721" y="1559743"/>
            <a:ext cx="9143279" cy="50569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0038" y="2228850"/>
            <a:ext cx="8843962" cy="900113"/>
          </a:xfrm>
        </p:spPr>
        <p:txBody>
          <a:bodyPr/>
          <a:lstStyle/>
          <a:p>
            <a:pPr>
              <a:defRPr/>
            </a:pPr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/>
              <a:t>Role of Machine Learning for Indian </a:t>
            </a:r>
            <a:br>
              <a:rPr lang="en-IN" sz="2800" b="1" dirty="0" smtClean="0"/>
            </a:br>
            <a:r>
              <a:rPr lang="en-IN" sz="2800" b="1" dirty="0" smtClean="0"/>
              <a:t>Monsoon Prediction, 84</a:t>
            </a:r>
            <a:br>
              <a:rPr lang="en-IN" sz="2800" b="1" dirty="0" smtClean="0"/>
            </a:br>
            <a:endParaRPr lang="en-US" sz="2800" dirty="0"/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0" y="4097338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70C0"/>
              </a:solidFill>
              <a:latin typeface="Arial" charset="0"/>
              <a:cs typeface="Tahoma" pitchFamily="34" charset="0"/>
            </a:endParaRPr>
          </a:p>
          <a:p>
            <a:pPr algn="ctr"/>
            <a:r>
              <a:rPr lang="en-US" altLang="en-US" b="1" dirty="0" smtClean="0">
                <a:solidFill>
                  <a:srgbClr val="000099"/>
                </a:solidFill>
                <a:latin typeface="Arial" charset="0"/>
                <a:cs typeface="Tahoma" pitchFamily="34" charset="0"/>
              </a:rPr>
              <a:t>yajnasenidash@gmail.com</a:t>
            </a:r>
            <a:endParaRPr lang="en-US" altLang="en-US" b="1" dirty="0">
              <a:solidFill>
                <a:srgbClr val="000099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317345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 dirty="0" smtClean="0">
                <a:solidFill>
                  <a:srgbClr val="000099"/>
                </a:solidFill>
                <a:latin typeface="Arial" charset="0"/>
                <a:cs typeface="Tahoma" pitchFamily="34" charset="0"/>
              </a:rPr>
              <a:t>Yajnaseni Dash</a:t>
            </a:r>
            <a:r>
              <a:rPr lang="en-US" altLang="en-US" b="1" dirty="0" smtClean="0">
                <a:solidFill>
                  <a:srgbClr val="000099"/>
                </a:solidFill>
                <a:latin typeface="Arial" pitchFamily="34" charset="0"/>
                <a:cs typeface="Tahoma" pitchFamily="34" charset="0"/>
              </a:rPr>
              <a:t>, Research Scholar</a:t>
            </a:r>
            <a:endParaRPr lang="en-US" altLang="en-US" b="1" dirty="0" smtClean="0">
              <a:solidFill>
                <a:srgbClr val="000099"/>
              </a:solidFill>
              <a:latin typeface="Arial" charset="0"/>
              <a:cs typeface="Tahoma" pitchFamily="34" charset="0"/>
            </a:endParaRPr>
          </a:p>
          <a:p>
            <a:pPr algn="ctr"/>
            <a:r>
              <a:rPr lang="en-IN" altLang="en-US" b="1" dirty="0" smtClean="0">
                <a:solidFill>
                  <a:srgbClr val="000099"/>
                </a:solidFill>
                <a:latin typeface="Arial" charset="0"/>
                <a:cs typeface="Tahoma" pitchFamily="34" charset="0"/>
              </a:rPr>
              <a:t>Centre for Atmospheric Sciences, Indian Institute of Technology Delhi</a:t>
            </a:r>
            <a:endParaRPr lang="en-US" altLang="en-US" b="1" dirty="0">
              <a:solidFill>
                <a:srgbClr val="000099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3940175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000099"/>
                </a:solidFill>
                <a:latin typeface="Arial" charset="0"/>
                <a:cs typeface="Tahoma" pitchFamily="34" charset="0"/>
              </a:rPr>
              <a:t>Presented by</a:t>
            </a:r>
            <a:r>
              <a:rPr lang="en-US" altLang="en-US" b="1" dirty="0" smtClean="0">
                <a:solidFill>
                  <a:srgbClr val="000099"/>
                </a:solidFill>
                <a:latin typeface="Arial" charset="0"/>
                <a:cs typeface="Tahoma" pitchFamily="34" charset="0"/>
              </a:rPr>
              <a:t>: Yajnaseni Dash</a:t>
            </a:r>
            <a:endParaRPr lang="en-US" altLang="en-US" b="1" dirty="0">
              <a:solidFill>
                <a:srgbClr val="000099"/>
              </a:solidFill>
              <a:latin typeface="Arial" charset="0"/>
              <a:cs typeface="Tahoma" pitchFamily="34" charset="0"/>
            </a:endParaRPr>
          </a:p>
        </p:txBody>
      </p:sp>
      <p:sp>
        <p:nvSpPr>
          <p:cNvPr id="6151" name="TextBox 20"/>
          <p:cNvSpPr txBox="1">
            <a:spLocks noChangeArrowheads="1"/>
          </p:cNvSpPr>
          <p:nvPr/>
        </p:nvSpPr>
        <p:spPr bwMode="auto">
          <a:xfrm>
            <a:off x="1600200" y="1624013"/>
            <a:ext cx="5672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Seventh WMO International Workshop on Monsoon (IWM-7) </a:t>
            </a:r>
          </a:p>
          <a:p>
            <a:pPr algn="ctr"/>
            <a:r>
              <a:rPr lang="en-US" sz="1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22-26 March, 2022, IMD, MoES, New Delhi, India</a:t>
            </a:r>
            <a:endParaRPr lang="en-IN" altLang="en-US" sz="1600" b="1">
              <a:solidFill>
                <a:srgbClr val="000099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219075" y="4824413"/>
            <a:ext cx="8782050" cy="127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 fontAlgn="auto">
              <a:spcBef>
                <a:spcPts val="32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0" algn="l"/>
              </a:tabLst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Objectives </a:t>
            </a:r>
            <a:r>
              <a:rPr lang="en-US" altLang="en-US" b="1" dirty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of the paper </a:t>
            </a:r>
            <a:r>
              <a:rPr lang="en-US" altLang="en-US" b="1" dirty="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:</a:t>
            </a:r>
          </a:p>
          <a:p>
            <a:pPr lvl="0" algn="just" fontAlgn="auto">
              <a:spcBef>
                <a:spcPts val="32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gain insight into various machine learning (ML) techniques.</a:t>
            </a:r>
          </a:p>
          <a:p>
            <a:pPr lvl="0" algn="just" fontAlgn="auto">
              <a:spcBef>
                <a:spcPts val="320"/>
              </a:spcBef>
              <a:spcAft>
                <a:spcPts val="0"/>
              </a:spcAft>
              <a:buFont typeface="Wingdings" pitchFamily="2" charset="2"/>
              <a:buChar char="v"/>
              <a:tabLst>
                <a:tab pos="0" algn="l"/>
              </a:tabLst>
              <a:defRPr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provide an overview of the applicability of ML techniques for Indian monsoon rainfall prediction. </a:t>
            </a:r>
            <a:endParaRPr lang="en-US" altLang="en-US" b="1" dirty="0">
              <a:solidFill>
                <a:srgbClr val="000099"/>
              </a:solidFill>
              <a:latin typeface="Arial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09550" y="11113"/>
            <a:ext cx="8869363" cy="554037"/>
          </a:xfrm>
        </p:spPr>
        <p:txBody>
          <a:bodyPr/>
          <a:lstStyle/>
          <a:p>
            <a:r>
              <a:rPr lang="en-IN" smtClean="0">
                <a:latin typeface="Arial" charset="0"/>
                <a:cs typeface="Arial" charset="0"/>
              </a:rPr>
              <a:t>Data, Methodology, Results &amp; Summary 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826265"/>
            <a:ext cx="32956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Data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1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Based upon the requirement, researchers can use the datasets of their choice, e.g. Indian monsoon 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rainfall data </a:t>
            </a:r>
            <a:r>
              <a:rPr lang="en-US" sz="11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available at </a:t>
            </a:r>
            <a:r>
              <a:rPr lang="en-US" sz="11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Indian Meteorological Department (IMD) and the Indian Institute of Tropical </a:t>
            </a:r>
            <a:r>
              <a:rPr lang="en-US" sz="11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Meteorology (IITM), </a:t>
            </a:r>
            <a:r>
              <a:rPr lang="en-US" sz="11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Pune</a:t>
            </a:r>
            <a:r>
              <a:rPr lang="en-US" sz="11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IN" sz="11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66675" y="4602060"/>
            <a:ext cx="3251086" cy="1688927"/>
            <a:chOff x="1271" y="11784"/>
            <a:chExt cx="8397" cy="2956"/>
          </a:xfrm>
        </p:grpSpPr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1366" y="11895"/>
              <a:ext cx="2057" cy="1572"/>
              <a:chOff x="1424" y="12006"/>
              <a:chExt cx="1865" cy="1312"/>
            </a:xfrm>
          </p:grpSpPr>
          <p:sp>
            <p:nvSpPr>
              <p:cNvPr id="29" name="AutoShape 30"/>
              <p:cNvSpPr>
                <a:spLocks noChangeArrowheads="1"/>
              </p:cNvSpPr>
              <p:nvPr/>
            </p:nvSpPr>
            <p:spPr bwMode="auto">
              <a:xfrm>
                <a:off x="1602" y="12006"/>
                <a:ext cx="1687" cy="1125"/>
              </a:xfrm>
              <a:prstGeom prst="flowChartMultidocumen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600"/>
              </a:p>
            </p:txBody>
          </p:sp>
          <p:sp>
            <p:nvSpPr>
              <p:cNvPr id="30" name="Rectangle 31"/>
              <p:cNvSpPr>
                <a:spLocks noChangeArrowheads="1"/>
              </p:cNvSpPr>
              <p:nvPr/>
            </p:nvSpPr>
            <p:spPr bwMode="auto">
              <a:xfrm>
                <a:off x="1424" y="12276"/>
                <a:ext cx="1586" cy="1042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Past Monsoon Rainfall Data for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Training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DejaVu Sans"/>
                  <a:cs typeface="Arial" pitchFamily="34" charset="0"/>
                </a:endParaRPr>
              </a:p>
            </p:txBody>
          </p:sp>
        </p:grpSp>
        <p:sp>
          <p:nvSpPr>
            <p:cNvPr id="9" name="AutoShape 32"/>
            <p:cNvSpPr>
              <a:spLocks noChangeArrowheads="1"/>
            </p:cNvSpPr>
            <p:nvPr/>
          </p:nvSpPr>
          <p:spPr bwMode="auto">
            <a:xfrm>
              <a:off x="3432" y="12254"/>
              <a:ext cx="708" cy="345"/>
            </a:xfrm>
            <a:prstGeom prst="rightArrow">
              <a:avLst>
                <a:gd name="adj1" fmla="val 50000"/>
                <a:gd name="adj2" fmla="val 90748"/>
              </a:avLst>
            </a:prstGeom>
            <a:solidFill>
              <a:srgbClr val="00206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600"/>
            </a:p>
          </p:txBody>
        </p:sp>
        <p:grpSp>
          <p:nvGrpSpPr>
            <p:cNvPr id="10" name="Group 33"/>
            <p:cNvGrpSpPr>
              <a:grpSpLocks/>
            </p:cNvGrpSpPr>
            <p:nvPr/>
          </p:nvGrpSpPr>
          <p:grpSpPr bwMode="auto">
            <a:xfrm>
              <a:off x="7077" y="11837"/>
              <a:ext cx="2591" cy="1383"/>
              <a:chOff x="4067" y="11992"/>
              <a:chExt cx="2591" cy="1281"/>
            </a:xfrm>
          </p:grpSpPr>
          <p:sp>
            <p:nvSpPr>
              <p:cNvPr id="27" name="Oval 34"/>
              <p:cNvSpPr>
                <a:spLocks noChangeArrowheads="1"/>
              </p:cNvSpPr>
              <p:nvPr/>
            </p:nvSpPr>
            <p:spPr bwMode="auto">
              <a:xfrm>
                <a:off x="4067" y="11992"/>
                <a:ext cx="2591" cy="1281"/>
              </a:xfrm>
              <a:prstGeom prst="ellipse">
                <a:avLst/>
              </a:prstGeom>
              <a:solidFill>
                <a:srgbClr val="FF000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600"/>
              </a:p>
            </p:txBody>
          </p:sp>
          <p:sp>
            <p:nvSpPr>
              <p:cNvPr id="28" name="Oval 35"/>
              <p:cNvSpPr>
                <a:spLocks noChangeArrowheads="1"/>
              </p:cNvSpPr>
              <p:nvPr/>
            </p:nvSpPr>
            <p:spPr bwMode="auto">
              <a:xfrm>
                <a:off x="4139" y="12127"/>
                <a:ext cx="2436" cy="96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Machine Learning Models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DejaVu Sans"/>
                  <a:cs typeface="Arial" pitchFamily="34" charset="0"/>
                </a:endParaRPr>
              </a:p>
            </p:txBody>
          </p:sp>
        </p:grpSp>
        <p:sp>
          <p:nvSpPr>
            <p:cNvPr id="11" name="AutoShape 36"/>
            <p:cNvSpPr>
              <a:spLocks noChangeArrowheads="1"/>
            </p:cNvSpPr>
            <p:nvPr/>
          </p:nvSpPr>
          <p:spPr bwMode="auto">
            <a:xfrm>
              <a:off x="6178" y="12205"/>
              <a:ext cx="889" cy="373"/>
            </a:xfrm>
            <a:prstGeom prst="rightArrow">
              <a:avLst>
                <a:gd name="adj1" fmla="val 50000"/>
                <a:gd name="adj2" fmla="val 77512"/>
              </a:avLst>
            </a:prstGeom>
            <a:solidFill>
              <a:srgbClr val="00206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600"/>
            </a:p>
          </p:txBody>
        </p: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7184" y="13522"/>
              <a:ext cx="2058" cy="1057"/>
              <a:chOff x="7716" y="11201"/>
              <a:chExt cx="2058" cy="992"/>
            </a:xfrm>
          </p:grpSpPr>
          <p:sp>
            <p:nvSpPr>
              <p:cNvPr id="25" name="AutoShape 38"/>
              <p:cNvSpPr>
                <a:spLocks noChangeArrowheads="1"/>
              </p:cNvSpPr>
              <p:nvPr/>
            </p:nvSpPr>
            <p:spPr bwMode="auto">
              <a:xfrm>
                <a:off x="7716" y="11201"/>
                <a:ext cx="2058" cy="992"/>
              </a:xfrm>
              <a:prstGeom prst="roundRect">
                <a:avLst>
                  <a:gd name="adj" fmla="val 16667"/>
                </a:avLst>
              </a:prstGeom>
              <a:solidFill>
                <a:srgbClr val="0070C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600"/>
              </a:p>
            </p:txBody>
          </p:sp>
          <p:sp>
            <p:nvSpPr>
              <p:cNvPr id="26" name="AutoShape 39"/>
              <p:cNvSpPr>
                <a:spLocks noChangeArrowheads="1"/>
              </p:cNvSpPr>
              <p:nvPr/>
            </p:nvSpPr>
            <p:spPr bwMode="auto">
              <a:xfrm>
                <a:off x="7717" y="11328"/>
                <a:ext cx="1992" cy="762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Predictive Model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DejaVu Sans"/>
                  <a:cs typeface="Arial" pitchFamily="34" charset="0"/>
                </a:endParaRPr>
              </a:p>
            </p:txBody>
          </p:sp>
        </p:grpSp>
        <p:grpSp>
          <p:nvGrpSpPr>
            <p:cNvPr id="13" name="Group 40"/>
            <p:cNvGrpSpPr>
              <a:grpSpLocks/>
            </p:cNvGrpSpPr>
            <p:nvPr/>
          </p:nvGrpSpPr>
          <p:grpSpPr bwMode="auto">
            <a:xfrm>
              <a:off x="4136" y="13367"/>
              <a:ext cx="2526" cy="1352"/>
              <a:chOff x="666" y="11362"/>
              <a:chExt cx="2285" cy="1128"/>
            </a:xfrm>
          </p:grpSpPr>
          <p:sp>
            <p:nvSpPr>
              <p:cNvPr id="23" name="AutoShape 41"/>
              <p:cNvSpPr>
                <a:spLocks noChangeArrowheads="1"/>
              </p:cNvSpPr>
              <p:nvPr/>
            </p:nvSpPr>
            <p:spPr bwMode="auto">
              <a:xfrm>
                <a:off x="1060" y="11362"/>
                <a:ext cx="1891" cy="1090"/>
              </a:xfrm>
              <a:prstGeom prst="flowChartMultidocumen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600"/>
              </a:p>
            </p:txBody>
          </p:sp>
          <p:sp>
            <p:nvSpPr>
              <p:cNvPr id="24" name="Rectangle 42"/>
              <p:cNvSpPr>
                <a:spLocks noChangeArrowheads="1"/>
              </p:cNvSpPr>
              <p:nvPr/>
            </p:nvSpPr>
            <p:spPr bwMode="auto">
              <a:xfrm>
                <a:off x="666" y="11658"/>
                <a:ext cx="1950" cy="832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New Monsoon Rainfall Data for Testing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DejaVu Sans"/>
                  <a:cs typeface="Arial" pitchFamily="34" charset="0"/>
                </a:endParaRPr>
              </a:p>
            </p:txBody>
          </p:sp>
        </p:grpSp>
        <p:sp>
          <p:nvSpPr>
            <p:cNvPr id="14" name="AutoShape 43"/>
            <p:cNvSpPr>
              <a:spLocks noChangeArrowheads="1"/>
            </p:cNvSpPr>
            <p:nvPr/>
          </p:nvSpPr>
          <p:spPr bwMode="auto">
            <a:xfrm rot="5400000">
              <a:off x="8146" y="13131"/>
              <a:ext cx="359" cy="429"/>
            </a:xfrm>
            <a:prstGeom prst="rightArrow">
              <a:avLst>
                <a:gd name="adj1" fmla="val 50000"/>
                <a:gd name="adj2" fmla="val 55944"/>
              </a:avLst>
            </a:prstGeom>
            <a:solidFill>
              <a:srgbClr val="00206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600"/>
            </a:p>
          </p:txBody>
        </p:sp>
        <p:sp>
          <p:nvSpPr>
            <p:cNvPr id="15" name="AutoShape 44"/>
            <p:cNvSpPr>
              <a:spLocks noChangeArrowheads="1"/>
            </p:cNvSpPr>
            <p:nvPr/>
          </p:nvSpPr>
          <p:spPr bwMode="auto">
            <a:xfrm rot="10800000">
              <a:off x="3397" y="14046"/>
              <a:ext cx="744" cy="385"/>
            </a:xfrm>
            <a:prstGeom prst="rightArrow">
              <a:avLst>
                <a:gd name="adj1" fmla="val 50000"/>
                <a:gd name="adj2" fmla="val 80821"/>
              </a:avLst>
            </a:prstGeom>
            <a:solidFill>
              <a:srgbClr val="00206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600"/>
            </a:p>
          </p:txBody>
        </p:sp>
        <p:grpSp>
          <p:nvGrpSpPr>
            <p:cNvPr id="16" name="Group 45"/>
            <p:cNvGrpSpPr>
              <a:grpSpLocks/>
            </p:cNvGrpSpPr>
            <p:nvPr/>
          </p:nvGrpSpPr>
          <p:grpSpPr bwMode="auto">
            <a:xfrm>
              <a:off x="1271" y="13615"/>
              <a:ext cx="2193" cy="1125"/>
              <a:chOff x="4757" y="13545"/>
              <a:chExt cx="2193" cy="1125"/>
            </a:xfrm>
          </p:grpSpPr>
          <p:sp>
            <p:nvSpPr>
              <p:cNvPr id="21" name="AutoShape 46"/>
              <p:cNvSpPr>
                <a:spLocks noChangeArrowheads="1"/>
              </p:cNvSpPr>
              <p:nvPr/>
            </p:nvSpPr>
            <p:spPr bwMode="auto">
              <a:xfrm>
                <a:off x="4757" y="13545"/>
                <a:ext cx="2193" cy="1125"/>
              </a:xfrm>
              <a:prstGeom prst="roundRect">
                <a:avLst>
                  <a:gd name="adj" fmla="val 16667"/>
                </a:avLst>
              </a:prstGeom>
              <a:solidFill>
                <a:srgbClr val="00B050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600"/>
              </a:p>
            </p:txBody>
          </p:sp>
          <p:sp>
            <p:nvSpPr>
              <p:cNvPr id="22" name="AutoShape 47"/>
              <p:cNvSpPr>
                <a:spLocks noChangeArrowheads="1"/>
              </p:cNvSpPr>
              <p:nvPr/>
            </p:nvSpPr>
            <p:spPr bwMode="auto">
              <a:xfrm>
                <a:off x="4875" y="13648"/>
                <a:ext cx="1955" cy="88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Predicted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Model Results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DejaVu Sans"/>
                  <a:cs typeface="Arial" pitchFamily="34" charset="0"/>
                </a:endParaRPr>
              </a:p>
            </p:txBody>
          </p:sp>
        </p:grpSp>
        <p:grpSp>
          <p:nvGrpSpPr>
            <p:cNvPr id="17" name="Group 48"/>
            <p:cNvGrpSpPr>
              <a:grpSpLocks/>
            </p:cNvGrpSpPr>
            <p:nvPr/>
          </p:nvGrpSpPr>
          <p:grpSpPr bwMode="auto">
            <a:xfrm>
              <a:off x="4117" y="11784"/>
              <a:ext cx="2191" cy="1393"/>
              <a:chOff x="861" y="12026"/>
              <a:chExt cx="1869" cy="1241"/>
            </a:xfrm>
          </p:grpSpPr>
          <p:sp>
            <p:nvSpPr>
              <p:cNvPr id="19" name="AutoShape 49"/>
              <p:cNvSpPr>
                <a:spLocks noChangeArrowheads="1"/>
              </p:cNvSpPr>
              <p:nvPr/>
            </p:nvSpPr>
            <p:spPr bwMode="auto">
              <a:xfrm>
                <a:off x="971" y="12026"/>
                <a:ext cx="1759" cy="1193"/>
              </a:xfrm>
              <a:prstGeom prst="flowChartMultidocumen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sz="600"/>
              </a:p>
            </p:txBody>
          </p:sp>
          <p:sp>
            <p:nvSpPr>
              <p:cNvPr id="20" name="Rectangle 50"/>
              <p:cNvSpPr>
                <a:spLocks noChangeArrowheads="1"/>
              </p:cNvSpPr>
              <p:nvPr/>
            </p:nvSpPr>
            <p:spPr bwMode="auto">
              <a:xfrm>
                <a:off x="861" y="12344"/>
                <a:ext cx="1671" cy="923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Data 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800" b="1" i="0" u="none" strike="noStrike" cap="none" normalizeH="0" baseline="0" dirty="0" smtClean="0">
                    <a:ln>
                      <a:noFill/>
                    </a:ln>
                    <a:solidFill>
                      <a:srgbClr val="002060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Pre-processing Techniques</a:t>
                </a:r>
                <a:endPara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DejaVu Sans"/>
                  <a:cs typeface="Arial" pitchFamily="34" charset="0"/>
                </a:endParaRPr>
              </a:p>
            </p:txBody>
          </p:sp>
        </p:grpSp>
        <p:sp>
          <p:nvSpPr>
            <p:cNvPr id="18" name="AutoShape 51"/>
            <p:cNvSpPr>
              <a:spLocks noChangeArrowheads="1"/>
            </p:cNvSpPr>
            <p:nvPr/>
          </p:nvSpPr>
          <p:spPr bwMode="auto">
            <a:xfrm rot="10800000">
              <a:off x="6288" y="14007"/>
              <a:ext cx="841" cy="405"/>
            </a:xfrm>
            <a:prstGeom prst="rightArrow">
              <a:avLst>
                <a:gd name="adj1" fmla="val 50000"/>
                <a:gd name="adj2" fmla="val 76777"/>
              </a:avLst>
            </a:prstGeom>
            <a:solidFill>
              <a:srgbClr val="00206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sz="600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85725" y="6355812"/>
            <a:ext cx="3244467" cy="2769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Mechanism of ML based predictive model</a:t>
            </a:r>
            <a:endParaRPr lang="en-IN" sz="1200" b="1" dirty="0"/>
          </a:p>
        </p:txBody>
      </p:sp>
      <p:sp>
        <p:nvSpPr>
          <p:cNvPr id="32" name="Rectangle 31"/>
          <p:cNvSpPr/>
          <p:nvPr/>
        </p:nvSpPr>
        <p:spPr>
          <a:xfrm>
            <a:off x="430236" y="1881800"/>
            <a:ext cx="2792752" cy="2616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Taxonomy of machine learning models</a:t>
            </a:r>
            <a:endParaRPr lang="en-IN" sz="1100" b="1" dirty="0"/>
          </a:p>
        </p:txBody>
      </p:sp>
      <p:sp>
        <p:nvSpPr>
          <p:cNvPr id="33" name="Rectangle 32"/>
          <p:cNvSpPr/>
          <p:nvPr/>
        </p:nvSpPr>
        <p:spPr>
          <a:xfrm>
            <a:off x="3533776" y="1873553"/>
            <a:ext cx="5505450" cy="2758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Relevant previous studies in our laboratory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(Dash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et al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.)</a:t>
            </a:r>
            <a:endParaRPr lang="en-IN" sz="1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534923" y="2164035"/>
          <a:ext cx="5494777" cy="3366135"/>
        </p:xfrm>
        <a:graphic>
          <a:graphicData uri="http://schemas.openxmlformats.org/drawingml/2006/table">
            <a:tbl>
              <a:tblPr/>
              <a:tblGrid>
                <a:gridCol w="415303"/>
                <a:gridCol w="2651549"/>
                <a:gridCol w="2427925"/>
              </a:tblGrid>
              <a:tr h="120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Year </a:t>
                      </a:r>
                      <a:endParaRPr lang="en-IN" sz="800" b="1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 &amp; ML techniques</a:t>
                      </a:r>
                      <a:endParaRPr lang="en-IN" sz="800" b="1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Remarks</a:t>
                      </a:r>
                      <a:endParaRPr lang="en-IN" sz="800" b="1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9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2019</a:t>
                      </a:r>
                      <a:endParaRPr lang="en-IN" sz="800" b="1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time series data for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Indian Summer Monsoon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Rainfall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(ISMR)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Predictors:</a:t>
                      </a:r>
                      <a:r>
                        <a:rPr lang="en-IN" sz="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Sea Surface Temperature (SST),  Sea Level Pressure (SLP)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Techniques: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Single Layer Feed Forward Neural Network (SLFN), Extreme Learning Machine (ELM) &amp; Regularized Online Sequential-Random Vector Functional Link (ROS-RVFL)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a. Better predictor is the combination of SST &amp; SLP.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b. Better techniques is ROS-RVFL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2019</a:t>
                      </a:r>
                      <a:endParaRPr lang="en-IN" sz="800" b="1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time series data for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Kerala summer monsoon rainfall (SMR)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Techniques: </a:t>
                      </a:r>
                      <a:r>
                        <a:rPr lang="en-IN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ε-Support Vector Regression (ε-SVR)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 Kerala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SMR,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SVR Optimal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(ensemble method) was better among 10 </a:t>
                      </a:r>
                      <a:r>
                        <a:rPr lang="en-IN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ε-SVR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models.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2018</a:t>
                      </a:r>
                      <a:endParaRPr lang="en-IN" sz="800" b="1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time series data for Kerala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SMR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&amp;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northeast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monsoon rainfall  (NEMR)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Techniques: </a:t>
                      </a:r>
                      <a:r>
                        <a:rPr lang="en-US" sz="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en-US" sz="8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K-Nearest</a:t>
                      </a:r>
                      <a:r>
                        <a:rPr lang="en-US" sz="800" b="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Neighbor, </a:t>
                      </a:r>
                      <a:r>
                        <a:rPr lang="en-IN" sz="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SLFN</a:t>
                      </a:r>
                      <a:r>
                        <a:rPr lang="en-IN" sz="800" b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800" b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&amp; </a:t>
                      </a:r>
                      <a:r>
                        <a:rPr lang="en-IN" sz="800" b="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ELM technique has shown better performance and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 both SMR and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NEMR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for Kerala. The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ELM architecture (8-15-1) performs better.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2018</a:t>
                      </a:r>
                      <a:endParaRPr lang="en-IN" sz="800" b="1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time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series data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NEMR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and SST anomaly data from Hadley Centre SST data set (HadSST3)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Techniques: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LR, ANN, ELM, PC-LR, PC-NN, PC-ELM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PCA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has substantially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improved the performance of ML techniques &amp; among them PC-ELM has better performance.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2018</a:t>
                      </a:r>
                      <a:endParaRPr lang="en-IN" sz="800" b="1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rainfall time series for ISMR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Techniques: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SLFN,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Random Vector Functional Link  (RVFL)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ROS-RVFL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In comparison with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Sahai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et al.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(2000) and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Singh &amp;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Borah (2013)</a:t>
                      </a:r>
                      <a:r>
                        <a:rPr lang="en-US" sz="8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studies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, this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work has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found better accuracy using ROS-RVFL technique.</a:t>
                      </a:r>
                      <a:r>
                        <a:rPr lang="en-US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7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2017</a:t>
                      </a:r>
                      <a:endParaRPr lang="en-IN" sz="800" b="1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time series data for Kerala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SMR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Techniques</a:t>
                      </a: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: </a:t>
                      </a:r>
                      <a:r>
                        <a:rPr lang="en-IN" sz="8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 SLFN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&amp;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ELM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For Kerala SMR prediction, ELM is more </a:t>
                      </a:r>
                      <a:r>
                        <a:rPr lang="en-US" sz="8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accurate.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0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99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2017</a:t>
                      </a:r>
                      <a:endParaRPr lang="en-IN" sz="800" b="1" dirty="0">
                        <a:solidFill>
                          <a:srgbClr val="000099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Data: </a:t>
                      </a:r>
                      <a:r>
                        <a:rPr lang="en-US" sz="800" b="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Arial Unicode MS"/>
                          <a:cs typeface="Arial" pitchFamily="34" charset="0"/>
                        </a:rPr>
                        <a:t>IITM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time series data for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NEMR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Predictors:</a:t>
                      </a:r>
                      <a:r>
                        <a:rPr lang="en-IN" sz="800" b="1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SST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SLP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Techniques: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ANN</a:t>
                      </a:r>
                      <a:r>
                        <a:rPr lang="en-IN" sz="80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&amp;  E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LM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Better technique is ELM with </a:t>
                      </a:r>
                      <a:r>
                        <a:rPr lang="en-IN" sz="800" dirty="0" err="1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radbas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activation function.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SST </a:t>
                      </a:r>
                      <a:r>
                        <a:rPr lang="en-IN" sz="8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is a good predictor than </a:t>
                      </a:r>
                      <a:r>
                        <a:rPr lang="en-IN" sz="8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SLP.</a:t>
                      </a:r>
                      <a:endParaRPr lang="en-IN" sz="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" name="Rectangle 35"/>
          <p:cNvSpPr/>
          <p:nvPr/>
        </p:nvSpPr>
        <p:spPr>
          <a:xfrm>
            <a:off x="3486150" y="837588"/>
            <a:ext cx="565784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Data pre-processing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Raw data can be processed before ML application e.g. data normalization. Data is divided into training and testing phases.</a:t>
            </a:r>
            <a:endParaRPr lang="en-IN" sz="1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05200" y="5553076"/>
            <a:ext cx="5638800" cy="110799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100" b="1" dirty="0" smtClean="0">
                <a:latin typeface="Arial" pitchFamily="34" charset="0"/>
                <a:cs typeface="Arial" pitchFamily="34" charset="0"/>
              </a:rPr>
              <a:t>Summary: </a:t>
            </a:r>
            <a:r>
              <a:rPr lang="en-IN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ML models are used for forecasting climate phenomena, extreme weather events, downscaling of climate variables, data assimilation, detecting climate regions, study of climate predictors &amp; their association with Indian monsoon, etc.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N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Still, exploration of potential of ML techniques for climate science is in preliminary stage, for which there is a </a:t>
            </a:r>
            <a:r>
              <a:rPr lang="en-US" sz="1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dire need for extensive research.</a:t>
            </a:r>
            <a:endParaRPr lang="en-IN" sz="1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-193" y="2098313"/>
            <a:ext cx="3461030" cy="2440637"/>
            <a:chOff x="1529" y="10229"/>
            <a:chExt cx="8496" cy="4134"/>
          </a:xfrm>
        </p:grpSpPr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5192" y="10229"/>
              <a:ext cx="1440" cy="733"/>
            </a:xfrm>
            <a:prstGeom prst="rect">
              <a:avLst/>
            </a:prstGeom>
            <a:solidFill>
              <a:srgbClr val="C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IN" sz="75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Machine Learning</a:t>
              </a:r>
              <a:endParaRPr kumimoji="0" lang="en-US" sz="75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69" y="11452"/>
              <a:ext cx="1440" cy="733"/>
            </a:xfrm>
            <a:prstGeom prst="rect">
              <a:avLst/>
            </a:prstGeom>
            <a:solidFill>
              <a:srgbClr val="CCC0D9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58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Semi-Supervised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58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Learning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8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1665" y="11452"/>
              <a:ext cx="1540" cy="733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Supervised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Learning</a:t>
              </a: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3341" y="11452"/>
              <a:ext cx="1710" cy="733"/>
            </a:xfrm>
            <a:prstGeom prst="rect">
              <a:avLst/>
            </a:prstGeom>
            <a:solidFill>
              <a:srgbClr val="C2D69B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Unsupervised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Learning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6699" y="11452"/>
              <a:ext cx="1657" cy="733"/>
            </a:xfrm>
            <a:prstGeom prst="rect">
              <a:avLst/>
            </a:prstGeom>
            <a:solidFill>
              <a:srgbClr val="F2DBDB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5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5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Reinforcement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5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Learning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8446" y="11451"/>
              <a:ext cx="1440" cy="733"/>
            </a:xfrm>
            <a:prstGeom prst="rect">
              <a:avLst/>
            </a:prstGeom>
            <a:solidFill>
              <a:srgbClr val="C6D9F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IN" sz="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Deep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IN" sz="7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rPr>
                <a:t>Learning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AutoShape 9"/>
            <p:cNvCxnSpPr>
              <a:cxnSpLocks noChangeShapeType="1"/>
            </p:cNvCxnSpPr>
            <p:nvPr/>
          </p:nvCxnSpPr>
          <p:spPr bwMode="auto">
            <a:xfrm flipH="1">
              <a:off x="2568" y="10732"/>
              <a:ext cx="2624" cy="7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6" name="AutoShape 10"/>
            <p:cNvCxnSpPr>
              <a:cxnSpLocks noChangeShapeType="1"/>
            </p:cNvCxnSpPr>
            <p:nvPr/>
          </p:nvCxnSpPr>
          <p:spPr bwMode="auto">
            <a:xfrm>
              <a:off x="6632" y="10732"/>
              <a:ext cx="2497" cy="71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" name="AutoShape 11"/>
            <p:cNvCxnSpPr>
              <a:cxnSpLocks noChangeShapeType="1"/>
            </p:cNvCxnSpPr>
            <p:nvPr/>
          </p:nvCxnSpPr>
          <p:spPr bwMode="auto">
            <a:xfrm flipH="1">
              <a:off x="4456" y="10962"/>
              <a:ext cx="1426" cy="489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8" name="AutoShape 12"/>
            <p:cNvCxnSpPr>
              <a:cxnSpLocks noChangeShapeType="1"/>
            </p:cNvCxnSpPr>
            <p:nvPr/>
          </p:nvCxnSpPr>
          <p:spPr bwMode="auto">
            <a:xfrm>
              <a:off x="5882" y="10962"/>
              <a:ext cx="1603" cy="49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9" name="AutoShape 13"/>
            <p:cNvCxnSpPr>
              <a:cxnSpLocks noChangeShapeType="1"/>
            </p:cNvCxnSpPr>
            <p:nvPr/>
          </p:nvCxnSpPr>
          <p:spPr bwMode="auto">
            <a:xfrm>
              <a:off x="5882" y="10962"/>
              <a:ext cx="1" cy="46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50" name="Group 14"/>
            <p:cNvGrpSpPr>
              <a:grpSpLocks/>
            </p:cNvGrpSpPr>
            <p:nvPr/>
          </p:nvGrpSpPr>
          <p:grpSpPr bwMode="auto">
            <a:xfrm>
              <a:off x="1529" y="12185"/>
              <a:ext cx="1637" cy="1320"/>
              <a:chOff x="1529" y="12185"/>
              <a:chExt cx="1637" cy="1320"/>
            </a:xfrm>
          </p:grpSpPr>
          <p:sp>
            <p:nvSpPr>
              <p:cNvPr id="63" name="Text Box 15"/>
              <p:cNvSpPr txBox="1">
                <a:spLocks noChangeArrowheads="1"/>
              </p:cNvSpPr>
              <p:nvPr/>
            </p:nvSpPr>
            <p:spPr bwMode="auto">
              <a:xfrm>
                <a:off x="1529" y="12457"/>
                <a:ext cx="1637" cy="1048"/>
              </a:xfrm>
              <a:prstGeom prst="rect">
                <a:avLst/>
              </a:prstGeom>
              <a:solidFill>
                <a:srgbClr val="DDD8C2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Classification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(NB, KNN, ANN, SVM, DT, RF)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Regression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(LR, ANNR, SVR, DTR, RR)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4" name="AutoShape 16"/>
              <p:cNvCxnSpPr>
                <a:cxnSpLocks noChangeShapeType="1"/>
              </p:cNvCxnSpPr>
              <p:nvPr/>
            </p:nvCxnSpPr>
            <p:spPr bwMode="auto">
              <a:xfrm>
                <a:off x="2406" y="12185"/>
                <a:ext cx="0" cy="2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1" name="Group 17"/>
            <p:cNvGrpSpPr>
              <a:grpSpLocks/>
            </p:cNvGrpSpPr>
            <p:nvPr/>
          </p:nvGrpSpPr>
          <p:grpSpPr bwMode="auto">
            <a:xfrm>
              <a:off x="3283" y="12194"/>
              <a:ext cx="1497" cy="2147"/>
              <a:chOff x="1689" y="12185"/>
              <a:chExt cx="1497" cy="1837"/>
            </a:xfrm>
          </p:grpSpPr>
          <p:sp>
            <p:nvSpPr>
              <p:cNvPr id="61" name="Text Box 18"/>
              <p:cNvSpPr txBox="1">
                <a:spLocks noChangeArrowheads="1"/>
              </p:cNvSpPr>
              <p:nvPr/>
            </p:nvSpPr>
            <p:spPr bwMode="auto">
              <a:xfrm>
                <a:off x="1689" y="12457"/>
                <a:ext cx="1497" cy="1565"/>
              </a:xfrm>
              <a:prstGeom prst="rect">
                <a:avLst/>
              </a:prstGeom>
              <a:solidFill>
                <a:srgbClr val="C6D9F1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Clustering 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(K-means, DBSCAN, GM, Hierarchical,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Agglomerative)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Dimensionality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Reduction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(LDA, PCA, PCR, SVD, ICA)</a:t>
                </a:r>
                <a:endParaRPr kumimoji="0" lang="en-IN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2" name="AutoShape 19"/>
              <p:cNvCxnSpPr>
                <a:cxnSpLocks noChangeShapeType="1"/>
              </p:cNvCxnSpPr>
              <p:nvPr/>
            </p:nvCxnSpPr>
            <p:spPr bwMode="auto">
              <a:xfrm>
                <a:off x="2568" y="12185"/>
                <a:ext cx="0" cy="2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2" name="Group 20"/>
            <p:cNvGrpSpPr>
              <a:grpSpLocks/>
            </p:cNvGrpSpPr>
            <p:nvPr/>
          </p:nvGrpSpPr>
          <p:grpSpPr bwMode="auto">
            <a:xfrm>
              <a:off x="4912" y="12198"/>
              <a:ext cx="1621" cy="2165"/>
              <a:chOff x="1715" y="12185"/>
              <a:chExt cx="1621" cy="1410"/>
            </a:xfrm>
          </p:grpSpPr>
          <p:sp>
            <p:nvSpPr>
              <p:cNvPr id="59" name="Text Box 21"/>
              <p:cNvSpPr txBox="1">
                <a:spLocks noChangeArrowheads="1"/>
              </p:cNvSpPr>
              <p:nvPr/>
            </p:nvSpPr>
            <p:spPr bwMode="auto">
              <a:xfrm>
                <a:off x="1715" y="12457"/>
                <a:ext cx="1621" cy="1138"/>
              </a:xfrm>
              <a:prstGeom prst="rect">
                <a:avLst/>
              </a:prstGeom>
              <a:solidFill>
                <a:srgbClr val="EAF1DD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Self-training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Models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Co-training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Models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Semi-Supervised SVMs (TSVM)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Generative Methods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(EM)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Graph based models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60" name="AutoShape 22"/>
              <p:cNvCxnSpPr>
                <a:cxnSpLocks noChangeShapeType="1"/>
              </p:cNvCxnSpPr>
              <p:nvPr/>
            </p:nvCxnSpPr>
            <p:spPr bwMode="auto">
              <a:xfrm>
                <a:off x="2568" y="12185"/>
                <a:ext cx="0" cy="2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3" name="Group 23"/>
            <p:cNvGrpSpPr>
              <a:grpSpLocks/>
            </p:cNvGrpSpPr>
            <p:nvPr/>
          </p:nvGrpSpPr>
          <p:grpSpPr bwMode="auto">
            <a:xfrm>
              <a:off x="6673" y="12197"/>
              <a:ext cx="1512" cy="1719"/>
              <a:chOff x="1742" y="12162"/>
              <a:chExt cx="1512" cy="1468"/>
            </a:xfrm>
          </p:grpSpPr>
          <p:sp>
            <p:nvSpPr>
              <p:cNvPr id="57" name="Text Box 24"/>
              <p:cNvSpPr txBox="1">
                <a:spLocks noChangeArrowheads="1"/>
              </p:cNvSpPr>
              <p:nvPr/>
            </p:nvSpPr>
            <p:spPr bwMode="auto">
              <a:xfrm>
                <a:off x="1742" y="12460"/>
                <a:ext cx="1512" cy="1170"/>
              </a:xfrm>
              <a:prstGeom prst="rect">
                <a:avLst/>
              </a:prstGeom>
              <a:solidFill>
                <a:srgbClr val="E5DFEC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Model-Free RL (Policy Optimization, Q-Learning)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Model-Based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RL (Learn the model, Given the model)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8" name="AutoShape 25"/>
              <p:cNvCxnSpPr>
                <a:cxnSpLocks noChangeShapeType="1"/>
              </p:cNvCxnSpPr>
              <p:nvPr/>
            </p:nvCxnSpPr>
            <p:spPr bwMode="auto">
              <a:xfrm>
                <a:off x="2459" y="12162"/>
                <a:ext cx="0" cy="2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54" name="Group 26"/>
            <p:cNvGrpSpPr>
              <a:grpSpLocks/>
            </p:cNvGrpSpPr>
            <p:nvPr/>
          </p:nvGrpSpPr>
          <p:grpSpPr bwMode="auto">
            <a:xfrm>
              <a:off x="8326" y="12204"/>
              <a:ext cx="1699" cy="1842"/>
              <a:chOff x="1734" y="12185"/>
              <a:chExt cx="1699" cy="1368"/>
            </a:xfrm>
          </p:grpSpPr>
          <p:sp>
            <p:nvSpPr>
              <p:cNvPr id="55" name="Text Box 27"/>
              <p:cNvSpPr txBox="1">
                <a:spLocks noChangeArrowheads="1"/>
              </p:cNvSpPr>
              <p:nvPr/>
            </p:nvSpPr>
            <p:spPr bwMode="auto">
              <a:xfrm>
                <a:off x="1734" y="12457"/>
                <a:ext cx="1699" cy="1096"/>
              </a:xfrm>
              <a:prstGeom prst="rect">
                <a:avLst/>
              </a:prstGeom>
              <a:solidFill>
                <a:srgbClr val="FDE9D9"/>
              </a:solidFill>
              <a:ln w="2857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Discriminative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(MLP, CNN, RNN)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Generative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(GAN, AE, SOM, DBN, RBM)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  <a:sym typeface="Wingdings" pitchFamily="2" charset="2"/>
                  </a:rPr>
                  <a:t></a:t>
                </a: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Hybrid</a:t>
                </a: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IN" sz="5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Arial" pitchFamily="34" charset="0"/>
                    <a:cs typeface="Arial" pitchFamily="34" charset="0"/>
                  </a:rPr>
                  <a:t>(CNN+LSTM, GAN+CNN, AE+SVM)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IN" sz="5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6" name="AutoShape 28"/>
              <p:cNvCxnSpPr>
                <a:cxnSpLocks noChangeShapeType="1"/>
              </p:cNvCxnSpPr>
              <p:nvPr/>
            </p:nvCxnSpPr>
            <p:spPr bwMode="auto">
              <a:xfrm>
                <a:off x="2568" y="12185"/>
                <a:ext cx="0" cy="272"/>
              </a:xfrm>
              <a:prstGeom prst="straightConnector1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sp>
        <p:nvSpPr>
          <p:cNvPr id="65" name="Rectangle 64"/>
          <p:cNvSpPr/>
          <p:nvPr/>
        </p:nvSpPr>
        <p:spPr>
          <a:xfrm>
            <a:off x="3467100" y="1182391"/>
            <a:ext cx="56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Development of ML Models: 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Presently, ML techniques are gaining popularity in other contexts &amp; lack of their wide application from a climate prediction perspective is a need of 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concern. The previous 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studies as shown in following table indicate their potential </a:t>
            </a:r>
            <a:r>
              <a:rPr lang="en-US" sz="1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applicability in Indian monsoon rainfall prediction . </a:t>
            </a:r>
            <a:endParaRPr lang="en-IN" sz="1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rot="16200000" flipH="1">
            <a:off x="564077" y="3746664"/>
            <a:ext cx="5795159" cy="11875"/>
          </a:xfrm>
          <a:prstGeom prst="line">
            <a:avLst/>
          </a:prstGeom>
          <a:ln w="5715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0" y="4560125"/>
            <a:ext cx="3515096" cy="2375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TR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ITR_template_sudiproy.pptx" id="{E7BE3218-A97E-4E6F-BE9F-92D6192B2CD5}" vid="{3EDE8FBA-E8F1-4B0B-AEA8-7DC234A91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1805</TotalTime>
  <Words>788</Words>
  <Application>Microsoft Office PowerPoint</Application>
  <PresentationFormat>On-screen Show (4:3)</PresentationFormat>
  <Paragraphs>124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IITR_PPT_Template</vt:lpstr>
      <vt:lpstr> Role of Machine Learning for Indian  Monsoon Prediction, 84 </vt:lpstr>
      <vt:lpstr>Data, Methodology, Results &amp; Summary  </vt:lpstr>
    </vt:vector>
  </TitlesOfParts>
  <Manager>Dr. Sudip Roy</Manager>
  <Company>IIT Roorkee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IITR PPT Template</dc:subject>
  <dc:creator>Dr. Sudip Roy</dc:creator>
  <cp:lastModifiedBy>Yajnaseni</cp:lastModifiedBy>
  <cp:revision>211</cp:revision>
  <dcterms:created xsi:type="dcterms:W3CDTF">2015-07-18T13:17:54Z</dcterms:created>
  <dcterms:modified xsi:type="dcterms:W3CDTF">2022-03-20T11:26:33Z</dcterms:modified>
  <cp:version>v1</cp:version>
</cp:coreProperties>
</file>